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57" r:id="rId4"/>
    <p:sldId id="266" r:id="rId5"/>
    <p:sldId id="269" r:id="rId6"/>
    <p:sldId id="270" r:id="rId7"/>
    <p:sldId id="267" r:id="rId8"/>
    <p:sldId id="265" r:id="rId9"/>
    <p:sldId id="271" r:id="rId10"/>
    <p:sldId id="264" r:id="rId11"/>
    <p:sldId id="263" r:id="rId12"/>
    <p:sldId id="272" r:id="rId13"/>
    <p:sldId id="262" r:id="rId14"/>
    <p:sldId id="261" r:id="rId15"/>
    <p:sldId id="260" r:id="rId16"/>
    <p:sldId id="259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3EF7A-B8EB-4336-A537-93BC27579F43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DE1B5-70D9-49A9-9EDF-09E14BA310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DE1B5-70D9-49A9-9EDF-09E14BA310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6E40A-654A-46F7-BBD7-51EFEB8CBBF2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AB229-022E-4FE6-9F8F-8F9C5073D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tadeandalucia.es/averroes/colegiovirgendetiscar/profes/trabajos/silaba_tonica/silaba_tonica.html" TargetMode="External"/><Relationship Id="rId2" Type="http://schemas.openxmlformats.org/officeDocument/2006/relationships/hyperlink" Target="http://lenguayliteratura.org/interactivos/index.php?option=com_content&amp;view=article&amp;id=429:caracteriza-por-el-numero-de-silabas001&amp;catid=23:numero-de-silabas&amp;Itemid=1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renderespanol.org/gramatica/acentuacion-silabas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ra.es/personal6/bardonmanuela/ortografia.htm" TargetMode="External"/><Relationship Id="rId7" Type="http://schemas.openxmlformats.org/officeDocument/2006/relationships/hyperlink" Target="http://reglasdeortografia.com/acentos.htm" TargetMode="External"/><Relationship Id="rId2" Type="http://schemas.openxmlformats.org/officeDocument/2006/relationships/hyperlink" Target="http://mason.gmu.edu/~eromanme/acentos/acentfr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wdoin.edu/~eyepes/newgr/acent.htm" TargetMode="External"/><Relationship Id="rId5" Type="http://schemas.openxmlformats.org/officeDocument/2006/relationships/hyperlink" Target="http://www.aplicaciones.info/ortogra2/opal09.htm" TargetMode="External"/><Relationship Id="rId4" Type="http://schemas.openxmlformats.org/officeDocument/2006/relationships/hyperlink" Target="http://www.librosvivos.net/smtc/PagPorFormulario.asp?TemaClave=1161&amp;est=0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%C3%9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err="1" smtClean="0">
                <a:solidFill>
                  <a:srgbClr val="FFFF00"/>
                </a:solidFill>
              </a:rPr>
              <a:t>Conceptos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err="1" smtClean="0">
                <a:solidFill>
                  <a:srgbClr val="FFFF00"/>
                </a:solidFill>
              </a:rPr>
              <a:t>que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err="1" smtClean="0">
                <a:solidFill>
                  <a:srgbClr val="FFFF00"/>
                </a:solidFill>
              </a:rPr>
              <a:t>deben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err="1" smtClean="0">
                <a:solidFill>
                  <a:srgbClr val="FFFF00"/>
                </a:solidFill>
              </a:rPr>
              <a:t>aprender</a:t>
            </a:r>
            <a:r>
              <a:rPr lang="en-US" smtClean="0">
                <a:solidFill>
                  <a:srgbClr val="FFFF0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Vocales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Consonantes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Vocales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fuertes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Vocales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débiles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Diéresis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Diptongos</a:t>
            </a:r>
          </a:p>
          <a:p>
            <a:pPr>
              <a:buFont typeface="Wingdings" pitchFamily="2" charset="2"/>
              <a:buChar char="v"/>
            </a:pPr>
            <a:endParaRPr lang="en-US" sz="2000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¿</a:t>
            </a:r>
            <a:r>
              <a:rPr lang="en-US" dirty="0" smtClean="0">
                <a:solidFill>
                  <a:schemeClr val="bg1"/>
                </a:solidFill>
              </a:rPr>
              <a:t>Qué es la sílaba tónica? Define y da ejemplos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En estas sílabas cae la fuerza de la voz en una palabra.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Cuando las palabras no llevan escrito el acento se le llama prosódico. Es necesario aprender a pronunciar y distinguir este acento para luego aplicar las reglas del acento ortográfico.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Ejemplos:</a:t>
            </a: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Gigante, cantidad, cantará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Reglas de acentuación:</a:t>
            </a:r>
          </a:p>
          <a:p>
            <a:r>
              <a:rPr lang="es-ES" sz="2400" b="1" dirty="0" smtClean="0">
                <a:solidFill>
                  <a:schemeClr val="bg1"/>
                </a:solidFill>
              </a:rPr>
              <a:t>Palabras agudas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ES" sz="2400" dirty="0" smtClean="0">
                <a:solidFill>
                  <a:schemeClr val="bg1"/>
                </a:solidFill>
              </a:rPr>
              <a:t>Son las palabras cuya fuerza recae sobre la última sílaba es tónica. De acuerdo a las reglas de acentuación de las palabras, la sílaba tónica puede o no llevar tilde): </a:t>
            </a:r>
            <a:r>
              <a:rPr lang="es-ES" sz="2400" i="1" dirty="0" smtClean="0">
                <a:solidFill>
                  <a:schemeClr val="bg1"/>
                </a:solidFill>
              </a:rPr>
              <a:t>menú, pared, amar, sutil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s-ES" sz="2400" b="1" dirty="0" smtClean="0">
                <a:solidFill>
                  <a:schemeClr val="bg1"/>
                </a:solidFill>
              </a:rPr>
              <a:t>Palabras llanas (también llamadas graves)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ES" sz="2400" dirty="0" smtClean="0">
                <a:solidFill>
                  <a:schemeClr val="bg1"/>
                </a:solidFill>
              </a:rPr>
              <a:t>Son aquellas cuya penúltima sílaba es tónica:</a:t>
            </a:r>
            <a:r>
              <a:rPr lang="es-ES" sz="2400" i="1" dirty="0" smtClean="0">
                <a:solidFill>
                  <a:schemeClr val="bg1"/>
                </a:solidFill>
              </a:rPr>
              <a:t> árbol, volumen, fútil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s-ES" sz="2400" b="1" dirty="0" smtClean="0">
                <a:solidFill>
                  <a:schemeClr val="bg1"/>
                </a:solidFill>
              </a:rPr>
              <a:t>Palabras esdrújulas </a:t>
            </a:r>
            <a:endParaRPr lang="es-ES" sz="2400" dirty="0" smtClean="0">
              <a:solidFill>
                <a:schemeClr val="bg1"/>
              </a:solidFill>
            </a:endParaRPr>
          </a:p>
          <a:p>
            <a:pPr lvl="1"/>
            <a:r>
              <a:rPr lang="es-ES" sz="2400" dirty="0" smtClean="0">
                <a:solidFill>
                  <a:schemeClr val="bg1"/>
                </a:solidFill>
              </a:rPr>
              <a:t>Son aquellas cuyas tercera sílaba, empezando por el final de derecha a izquierda, es tónica: </a:t>
            </a:r>
            <a:r>
              <a:rPr lang="es-ES" sz="2400" i="1" dirty="0" smtClean="0">
                <a:solidFill>
                  <a:schemeClr val="bg1"/>
                </a:solidFill>
              </a:rPr>
              <a:t>eléctrico, árboles, régimen, volúmenes</a:t>
            </a:r>
            <a:r>
              <a:rPr lang="es-ES" sz="1600" i="1" dirty="0" smtClean="0">
                <a:solidFill>
                  <a:schemeClr val="bg1"/>
                </a:solidFill>
              </a:rPr>
              <a:t>.</a:t>
            </a:r>
            <a:endParaRPr lang="en-US" sz="1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FFFF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Tema uno de Ortografía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Cuándo las acentuámos?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Las palabras</a:t>
            </a:r>
            <a:r>
              <a:rPr lang="es-ES" b="1" dirty="0" smtClean="0">
                <a:solidFill>
                  <a:schemeClr val="bg1"/>
                </a:solidFill>
              </a:rPr>
              <a:t> agudas </a:t>
            </a:r>
            <a:r>
              <a:rPr lang="en-US" dirty="0" smtClean="0">
                <a:solidFill>
                  <a:schemeClr val="bg1"/>
                </a:solidFill>
              </a:rPr>
              <a:t>se acentúan cuando acaban en </a:t>
            </a:r>
            <a:r>
              <a:rPr lang="en-US" b="1" dirty="0" smtClean="0">
                <a:solidFill>
                  <a:schemeClr val="bg1"/>
                </a:solidFill>
              </a:rPr>
              <a:t>vocal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o </a:t>
            </a:r>
            <a:r>
              <a:rPr lang="en-US" b="1" dirty="0" smtClean="0">
                <a:solidFill>
                  <a:schemeClr val="bg1"/>
                </a:solidFill>
              </a:rPr>
              <a:t>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Las palabras </a:t>
            </a:r>
            <a:r>
              <a:rPr lang="es-ES" b="1" dirty="0" smtClean="0">
                <a:solidFill>
                  <a:schemeClr val="bg1"/>
                </a:solidFill>
              </a:rPr>
              <a:t>llanas</a:t>
            </a:r>
            <a:r>
              <a:rPr lang="es-ES" dirty="0" smtClean="0">
                <a:solidFill>
                  <a:schemeClr val="bg1"/>
                </a:solidFill>
              </a:rPr>
              <a:t> se acentúan cuando no acaban ni en n ni en s ni en vocal.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 Las palabras </a:t>
            </a:r>
            <a:r>
              <a:rPr lang="es-ES" b="1" dirty="0" smtClean="0">
                <a:solidFill>
                  <a:schemeClr val="bg1"/>
                </a:solidFill>
              </a:rPr>
              <a:t>esdrújulas: t</a:t>
            </a:r>
            <a:r>
              <a:rPr lang="es-ES" dirty="0" smtClean="0">
                <a:solidFill>
                  <a:schemeClr val="bg1"/>
                </a:solidFill>
              </a:rPr>
              <a:t>odas las palabras </a:t>
            </a:r>
            <a:r>
              <a:rPr lang="es-ES" b="1" dirty="0" smtClean="0">
                <a:solidFill>
                  <a:schemeClr val="bg1"/>
                </a:solidFill>
              </a:rPr>
              <a:t>esdrújulas</a:t>
            </a:r>
            <a:r>
              <a:rPr lang="es-ES" dirty="0" smtClean="0">
                <a:solidFill>
                  <a:schemeClr val="bg1"/>
                </a:solidFill>
              </a:rPr>
              <a:t> y </a:t>
            </a:r>
            <a:r>
              <a:rPr lang="es-ES" b="1" dirty="0" smtClean="0">
                <a:solidFill>
                  <a:schemeClr val="bg1"/>
                </a:solidFill>
              </a:rPr>
              <a:t>sobresdrújulas</a:t>
            </a:r>
            <a:r>
              <a:rPr lang="es-ES" dirty="0" smtClean="0">
                <a:solidFill>
                  <a:schemeClr val="bg1"/>
                </a:solidFill>
              </a:rPr>
              <a:t> siempre se acentúan</a:t>
            </a:r>
            <a:r>
              <a:rPr lang="es-ES" dirty="0" smtClean="0">
                <a:solidFill>
                  <a:srgbClr val="FFFF00"/>
                </a:solidFill>
              </a:rPr>
              <a:t>.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Agudas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Llanas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Esdrújulas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Llevar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Aves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última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Acceder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Postres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gótico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Beldad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Estufa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década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Abarcar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Fuerte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apóstrofe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Volumen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ilegítimo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Cafetal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Enciclopedia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Centímetro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Final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Origen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Geométrica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Integridad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Logro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Número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Salmón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Libro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Vértice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Oración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Campana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Teléfono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Panamá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Alcanzado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Ópalo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Natural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Llamativo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Eléctrico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2954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Agudas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Llanas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Esdrújulas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Llevar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Aves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ultima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Cante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Sitio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murcielago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Liberal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arbol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telefono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cancion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llevan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silaba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interes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helado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arboles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ciudad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lapiz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helicoptero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television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azucar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lamina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raton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manso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celtibero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tratar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agudas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polemica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felicidad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loco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semaforo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transgredir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ajedrez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arboles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err="1" smtClean="0"/>
                        <a:t>miel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libro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 smtClean="0"/>
                        <a:t>penultima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1 </a:t>
            </a:r>
            <a:r>
              <a:rPr lang="en-US" sz="2600" b="1" dirty="0" err="1" smtClean="0">
                <a:solidFill>
                  <a:schemeClr val="bg1"/>
                </a:solidFill>
              </a:rPr>
              <a:t>Clasifica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según</a:t>
            </a:r>
            <a:r>
              <a:rPr lang="en-US" sz="2600" b="1" dirty="0" smtClean="0">
                <a:solidFill>
                  <a:schemeClr val="bg1"/>
                </a:solidFill>
              </a:rPr>
              <a:t> el </a:t>
            </a:r>
            <a:r>
              <a:rPr lang="en-US" sz="2600" b="1" dirty="0" err="1" smtClean="0">
                <a:solidFill>
                  <a:schemeClr val="bg1"/>
                </a:solidFill>
              </a:rPr>
              <a:t>número</a:t>
            </a:r>
            <a:r>
              <a:rPr lang="en-US" sz="2600" b="1" dirty="0" smtClean="0">
                <a:solidFill>
                  <a:schemeClr val="bg1"/>
                </a:solidFill>
              </a:rPr>
              <a:t> de sílabas:</a:t>
            </a:r>
            <a:endParaRPr lang="en-US" sz="2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lenguayliteratura.org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interactivos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index.php?option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=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com_content&amp;view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=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article&amp;id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=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429:caracteriza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-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por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-el-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numero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-de-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silabas001&amp;catid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=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23:numero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-de-</a:t>
            </a:r>
            <a:r>
              <a:rPr lang="en-US" sz="2600" u="sng" dirty="0" err="1" smtClean="0">
                <a:solidFill>
                  <a:schemeClr val="bg1"/>
                </a:solidFill>
                <a:hlinkClick r:id="rId2"/>
              </a:rPr>
              <a:t>silabas&amp;Itemid</a:t>
            </a:r>
            <a:r>
              <a:rPr lang="en-US" sz="2600" u="sng" dirty="0" smtClean="0">
                <a:solidFill>
                  <a:schemeClr val="bg1"/>
                </a:solidFill>
                <a:hlinkClick r:id="rId2"/>
              </a:rPr>
              <a:t>=16</a:t>
            </a:r>
            <a:endParaRPr lang="en-US" sz="2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2 </a:t>
            </a:r>
            <a:r>
              <a:rPr lang="en-US" sz="2600" b="1" dirty="0" err="1" smtClean="0">
                <a:solidFill>
                  <a:schemeClr val="bg1"/>
                </a:solidFill>
              </a:rPr>
              <a:t>Señala</a:t>
            </a:r>
            <a:r>
              <a:rPr lang="en-US" sz="2600" b="1" dirty="0" smtClean="0">
                <a:solidFill>
                  <a:schemeClr val="bg1"/>
                </a:solidFill>
              </a:rPr>
              <a:t> la sílaba tónica:</a:t>
            </a:r>
            <a:endParaRPr lang="en-US" sz="2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u="sng" dirty="0" smtClean="0">
                <a:solidFill>
                  <a:schemeClr val="bg1"/>
                </a:solidFill>
                <a:hlinkClick r:id="rId3"/>
              </a:rPr>
              <a:t>http://www.juntadeandalucia.es/averroes/colegiovirgendetiscar/profes/trabajos/silaba_tonica/silaba_tonica.html</a:t>
            </a:r>
            <a:endParaRPr lang="en-US" sz="2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3 </a:t>
            </a:r>
            <a:r>
              <a:rPr lang="en-US" sz="2600" b="1" dirty="0" err="1" smtClean="0">
                <a:solidFill>
                  <a:schemeClr val="bg1"/>
                </a:solidFill>
              </a:rPr>
              <a:t>Ve</a:t>
            </a:r>
            <a:r>
              <a:rPr lang="en-US" sz="2600" b="1" dirty="0" smtClean="0">
                <a:solidFill>
                  <a:schemeClr val="bg1"/>
                </a:solidFill>
              </a:rPr>
              <a:t> a </a:t>
            </a:r>
            <a:r>
              <a:rPr lang="en-US" sz="2600" b="1" dirty="0" err="1" smtClean="0">
                <a:solidFill>
                  <a:schemeClr val="bg1"/>
                </a:solidFill>
              </a:rPr>
              <a:t>esta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página</a:t>
            </a:r>
            <a:r>
              <a:rPr lang="en-US" sz="2600" b="1" dirty="0" smtClean="0">
                <a:solidFill>
                  <a:schemeClr val="bg1"/>
                </a:solidFill>
              </a:rPr>
              <a:t> y </a:t>
            </a:r>
            <a:r>
              <a:rPr lang="en-US" sz="2600" b="1" dirty="0" err="1" smtClean="0">
                <a:solidFill>
                  <a:schemeClr val="bg1"/>
                </a:solidFill>
              </a:rPr>
              <a:t>haz</a:t>
            </a:r>
            <a:r>
              <a:rPr lang="en-US" sz="2600" b="1" dirty="0" smtClean="0">
                <a:solidFill>
                  <a:schemeClr val="bg1"/>
                </a:solidFill>
              </a:rPr>
              <a:t> en el </a:t>
            </a:r>
            <a:r>
              <a:rPr lang="en-US" sz="2600" b="1" dirty="0" err="1" smtClean="0">
                <a:solidFill>
                  <a:schemeClr val="bg1"/>
                </a:solidFill>
              </a:rPr>
              <a:t>nivel</a:t>
            </a:r>
            <a:r>
              <a:rPr lang="en-US" sz="2600" b="1" dirty="0" smtClean="0">
                <a:solidFill>
                  <a:schemeClr val="bg1"/>
                </a:solidFill>
              </a:rPr>
              <a:t> elemental los </a:t>
            </a:r>
            <a:r>
              <a:rPr lang="en-US" sz="2600" b="1" dirty="0" err="1" smtClean="0">
                <a:solidFill>
                  <a:schemeClr val="bg1"/>
                </a:solidFill>
              </a:rPr>
              <a:t>tres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primeros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donde</a:t>
            </a:r>
            <a:r>
              <a:rPr lang="en-US" sz="2600" b="1" dirty="0" smtClean="0">
                <a:solidFill>
                  <a:schemeClr val="bg1"/>
                </a:solidFill>
              </a:rPr>
              <a:t> dice ‘</a:t>
            </a:r>
            <a:r>
              <a:rPr lang="en-US" sz="2600" b="1" dirty="0" err="1" smtClean="0">
                <a:solidFill>
                  <a:schemeClr val="bg1"/>
                </a:solidFill>
              </a:rPr>
              <a:t>silaba</a:t>
            </a:r>
            <a:r>
              <a:rPr lang="en-US" sz="2600" b="1" dirty="0" smtClean="0">
                <a:solidFill>
                  <a:schemeClr val="bg1"/>
                </a:solidFill>
              </a:rPr>
              <a:t> tónica’</a:t>
            </a:r>
            <a:endParaRPr lang="en-US" sz="2600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en-US" sz="2600" dirty="0" err="1" smtClean="0">
                <a:solidFill>
                  <a:schemeClr val="bg1"/>
                </a:solidFill>
              </a:rPr>
              <a:t>Haz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tambien</a:t>
            </a:r>
            <a:r>
              <a:rPr lang="en-US" sz="2600" dirty="0" smtClean="0">
                <a:solidFill>
                  <a:schemeClr val="bg1"/>
                </a:solidFill>
              </a:rPr>
              <a:t> en el </a:t>
            </a:r>
            <a:r>
              <a:rPr lang="en-US" sz="2600" dirty="0" err="1" smtClean="0">
                <a:solidFill>
                  <a:schemeClr val="bg1"/>
                </a:solidFill>
              </a:rPr>
              <a:t>nivel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medio</a:t>
            </a:r>
            <a:r>
              <a:rPr lang="en-US" sz="2600" dirty="0" smtClean="0">
                <a:solidFill>
                  <a:schemeClr val="bg1"/>
                </a:solidFill>
              </a:rPr>
              <a:t> ‘</a:t>
            </a:r>
            <a:r>
              <a:rPr lang="en-US" sz="2600" dirty="0" err="1" smtClean="0">
                <a:solidFill>
                  <a:schemeClr val="bg1"/>
                </a:solidFill>
              </a:rPr>
              <a:t>Escuchar</a:t>
            </a:r>
            <a:r>
              <a:rPr lang="en-US" sz="2600" dirty="0" smtClean="0">
                <a:solidFill>
                  <a:schemeClr val="bg1"/>
                </a:solidFill>
              </a:rPr>
              <a:t> y </a:t>
            </a:r>
            <a:r>
              <a:rPr lang="en-US" sz="2600" dirty="0" err="1" smtClean="0">
                <a:solidFill>
                  <a:schemeClr val="bg1"/>
                </a:solidFill>
              </a:rPr>
              <a:t>acentuar</a:t>
            </a:r>
            <a:r>
              <a:rPr lang="en-US" sz="2600" dirty="0" smtClean="0">
                <a:solidFill>
                  <a:schemeClr val="bg1"/>
                </a:solidFill>
              </a:rPr>
              <a:t>” </a:t>
            </a:r>
            <a:r>
              <a:rPr lang="en-US" sz="2600" u="sng" dirty="0" err="1" smtClean="0">
                <a:solidFill>
                  <a:schemeClr val="bg1"/>
                </a:solidFill>
                <a:hlinkClick r:id="rId4"/>
              </a:rPr>
              <a:t>http://aprenderespanol.org/gramatica/acentuacion-silabas.html</a:t>
            </a:r>
            <a:endParaRPr lang="en-US" sz="2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4 </a:t>
            </a:r>
            <a:r>
              <a:rPr lang="en-US" b="1" dirty="0" err="1" smtClean="0">
                <a:solidFill>
                  <a:schemeClr val="bg1"/>
                </a:solidFill>
              </a:rPr>
              <a:t>Información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sobre</a:t>
            </a:r>
            <a:r>
              <a:rPr lang="en-US" b="1" dirty="0" smtClean="0">
                <a:solidFill>
                  <a:schemeClr val="bg1"/>
                </a:solidFill>
              </a:rPr>
              <a:t> las reglas: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u="sng" dirty="0" err="1" smtClean="0">
                <a:solidFill>
                  <a:schemeClr val="bg1"/>
                </a:solidFill>
                <a:hlinkClick r:id="rId2"/>
              </a:rPr>
              <a:t>http://mason.gmu.edu/~eromanme/acentos/acentfra.htm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u="sng" dirty="0" err="1" smtClean="0">
                <a:solidFill>
                  <a:schemeClr val="bg1"/>
                </a:solidFill>
                <a:hlinkClick r:id="rId3"/>
              </a:rPr>
              <a:t>http://www.terra.es/personal6/bardonmanuela/ortografia.htm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  <a:hlinkClick r:id="rId4"/>
              </a:rPr>
              <a:t>http://www.librosvivos.net/smtc/PagPorFormulario.asp?TemaClave=1161&amp;est=0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5 </a:t>
            </a:r>
            <a:r>
              <a:rPr lang="en-US" b="1" dirty="0" err="1" smtClean="0">
                <a:solidFill>
                  <a:schemeClr val="bg1"/>
                </a:solidFill>
              </a:rPr>
              <a:t>Pon</a:t>
            </a:r>
            <a:r>
              <a:rPr lang="en-US" b="1" dirty="0" smtClean="0">
                <a:solidFill>
                  <a:schemeClr val="bg1"/>
                </a:solidFill>
              </a:rPr>
              <a:t> los </a:t>
            </a:r>
            <a:r>
              <a:rPr lang="en-US" b="1" dirty="0" err="1" smtClean="0">
                <a:solidFill>
                  <a:schemeClr val="bg1"/>
                </a:solidFill>
              </a:rPr>
              <a:t>acentos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u="sng" dirty="0" err="1" smtClean="0">
                <a:solidFill>
                  <a:schemeClr val="bg1"/>
                </a:solidFill>
                <a:hlinkClick r:id="rId5"/>
              </a:rPr>
              <a:t>http://www.aplicaciones.info/ortogra2/opal09.htm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u="sng" dirty="0" err="1" smtClean="0">
                <a:solidFill>
                  <a:schemeClr val="bg1"/>
                </a:solidFill>
                <a:hlinkClick r:id="rId6"/>
              </a:rPr>
              <a:t>http://www.bowdoin.edu/~eyepes/newgr/acent.htm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6 Lee la </a:t>
            </a:r>
            <a:r>
              <a:rPr lang="en-US" b="1" dirty="0" err="1" smtClean="0">
                <a:solidFill>
                  <a:schemeClr val="bg1"/>
                </a:solidFill>
              </a:rPr>
              <a:t>información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aquí</a:t>
            </a:r>
            <a:r>
              <a:rPr lang="en-US" b="1" dirty="0" smtClean="0">
                <a:solidFill>
                  <a:schemeClr val="bg1"/>
                </a:solidFill>
              </a:rPr>
              <a:t> y </a:t>
            </a:r>
            <a:r>
              <a:rPr lang="en-US" b="1" dirty="0" err="1" smtClean="0">
                <a:solidFill>
                  <a:schemeClr val="bg1"/>
                </a:solidFill>
              </a:rPr>
              <a:t>después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haz</a:t>
            </a:r>
            <a:r>
              <a:rPr lang="en-US" b="1" dirty="0" smtClean="0">
                <a:solidFill>
                  <a:schemeClr val="bg1"/>
                </a:solidFill>
              </a:rPr>
              <a:t> los 4 </a:t>
            </a:r>
            <a:r>
              <a:rPr lang="en-US" b="1" dirty="0" err="1" smtClean="0">
                <a:solidFill>
                  <a:schemeClr val="bg1"/>
                </a:solidFill>
              </a:rPr>
              <a:t>primeros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ejercicios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u="sng" dirty="0" err="1" smtClean="0">
                <a:solidFill>
                  <a:schemeClr val="bg1"/>
                </a:solidFill>
                <a:hlinkClick r:id="rId7"/>
              </a:rPr>
              <a:t>http://reglasdeortografia.com/acentos.htm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¿Qué he </a:t>
            </a:r>
            <a:r>
              <a:rPr lang="en-US" dirty="0" err="1" smtClean="0">
                <a:solidFill>
                  <a:schemeClr val="bg1"/>
                </a:solidFill>
              </a:rPr>
              <a:t>aprendido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err="1" smtClean="0">
                <a:solidFill>
                  <a:srgbClr val="FFFF00"/>
                </a:solidFill>
              </a:rPr>
              <a:t>Conceptos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err="1" smtClean="0">
                <a:solidFill>
                  <a:srgbClr val="FFFF00"/>
                </a:solidFill>
              </a:rPr>
              <a:t>que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err="1" smtClean="0">
                <a:solidFill>
                  <a:srgbClr val="FFFF00"/>
                </a:solidFill>
              </a:rPr>
              <a:t>deben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err="1" smtClean="0">
                <a:solidFill>
                  <a:srgbClr val="FFFF00"/>
                </a:solidFill>
              </a:rPr>
              <a:t>aprender</a:t>
            </a:r>
            <a:r>
              <a:rPr lang="en-US" smtClean="0">
                <a:solidFill>
                  <a:srgbClr val="FFFF0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Triptongos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Tilde</a:t>
            </a:r>
          </a:p>
          <a:p>
            <a:pPr>
              <a:buFont typeface="Wingdings" pitchFamily="2" charset="2"/>
              <a:buChar char="v"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Sílabas</a:t>
            </a:r>
          </a:p>
          <a:p>
            <a:pPr>
              <a:buFont typeface="Wingdings" pitchFamily="2" charset="2"/>
              <a:buChar char="v"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Sílaba tónica</a:t>
            </a:r>
          </a:p>
          <a:p>
            <a:pPr>
              <a:buFont typeface="Wingdings" pitchFamily="2" charset="2"/>
              <a:buChar char="v"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Palabras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llanas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Palabras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agudas</a:t>
            </a:r>
            <a:endParaRPr lang="en-US" b="1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Palabras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esdrújulas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1 ¿Cuáles son las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vocales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en español?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 E I O U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 ¿Cuáles son las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vocales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fuertes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en español?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 E O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3 ¿Cuáles son las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vocales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débiles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en español?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 U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 ¿Cuáles son las </a:t>
            </a:r>
            <a:r>
              <a:rPr lang="en-US" b="1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consonantes</a:t>
            </a: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en español?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 C D F G H J K L M N P Q R S T V W X Y Z</a:t>
            </a:r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smtClean="0">
                <a:solidFill>
                  <a:schemeClr val="bg2"/>
                </a:solidFill>
              </a:rPr>
              <a:t>1 ¿Qué es la </a:t>
            </a:r>
            <a:r>
              <a:rPr lang="en-US" sz="2800" b="1" err="1" smtClean="0">
                <a:solidFill>
                  <a:schemeClr val="bg2"/>
                </a:solidFill>
              </a:rPr>
              <a:t>diéresis</a:t>
            </a:r>
            <a:r>
              <a:rPr lang="en-US" sz="2800" b="1" smtClean="0">
                <a:solidFill>
                  <a:schemeClr val="bg2"/>
                </a:solidFill>
              </a:rPr>
              <a:t>? Define y </a:t>
            </a:r>
            <a:r>
              <a:rPr lang="en-US" sz="2800" b="1" err="1" smtClean="0">
                <a:solidFill>
                  <a:schemeClr val="bg2"/>
                </a:solidFill>
              </a:rPr>
              <a:t>cita</a:t>
            </a:r>
            <a:r>
              <a:rPr lang="en-US" sz="2800" b="1" smtClean="0">
                <a:solidFill>
                  <a:schemeClr val="bg2"/>
                </a:solidFill>
              </a:rPr>
              <a:t> </a:t>
            </a:r>
            <a:r>
              <a:rPr lang="en-US" sz="2800" b="1" err="1" smtClean="0">
                <a:solidFill>
                  <a:schemeClr val="bg2"/>
                </a:solidFill>
              </a:rPr>
              <a:t>algunos</a:t>
            </a:r>
            <a:r>
              <a:rPr lang="en-US" sz="2800" b="1" smtClean="0">
                <a:solidFill>
                  <a:schemeClr val="bg2"/>
                </a:solidFill>
              </a:rPr>
              <a:t> ejemplos:</a:t>
            </a:r>
          </a:p>
          <a:p>
            <a:pPr>
              <a:buNone/>
            </a:pPr>
            <a:r>
              <a:rPr lang="es-ES" sz="2800" b="1" smtClean="0">
                <a:solidFill>
                  <a:schemeClr val="bg2"/>
                </a:solidFill>
              </a:rPr>
              <a:t>Es un signo diacrítico que consiste en dos puntos ( ¨ ) que se escriben horizontalmente sobre la vocal a la que afectan. En el caso de la letra </a:t>
            </a:r>
            <a:r>
              <a:rPr lang="es-ES" sz="2800" b="1" i="1" smtClean="0">
                <a:solidFill>
                  <a:schemeClr val="bg2"/>
                </a:solidFill>
              </a:rPr>
              <a:t>i</a:t>
            </a:r>
            <a:r>
              <a:rPr lang="es-ES" sz="2800" b="1" smtClean="0">
                <a:solidFill>
                  <a:schemeClr val="bg2"/>
                </a:solidFill>
              </a:rPr>
              <a:t> se reemplaza el punto por el signo.</a:t>
            </a:r>
            <a:endParaRPr lang="en-US" sz="2800" b="1" smtClean="0">
              <a:solidFill>
                <a:schemeClr val="bg2"/>
              </a:solidFill>
            </a:endParaRPr>
          </a:p>
          <a:p>
            <a:r>
              <a:rPr lang="es-ES" sz="2800" b="1" smtClean="0">
                <a:solidFill>
                  <a:schemeClr val="bg2"/>
                </a:solidFill>
              </a:rPr>
              <a:t> </a:t>
            </a:r>
            <a:r>
              <a:rPr lang="es-ES" sz="2800" b="1" smtClean="0">
                <a:solidFill>
                  <a:schemeClr val="bg2"/>
                </a:solidFill>
                <a:hlinkClick r:id="rId2" tooltip="Ü"/>
              </a:rPr>
              <a:t>ü</a:t>
            </a:r>
            <a:r>
              <a:rPr lang="es-ES" sz="2800" b="1" smtClean="0">
                <a:solidFill>
                  <a:schemeClr val="bg2"/>
                </a:solidFill>
              </a:rPr>
              <a:t>   </a:t>
            </a:r>
            <a:r>
              <a:rPr lang="es-ES" sz="2800" b="1" err="1" smtClean="0">
                <a:solidFill>
                  <a:schemeClr val="bg2"/>
                </a:solidFill>
              </a:rPr>
              <a:t>pinguino</a:t>
            </a:r>
            <a:r>
              <a:rPr lang="es-ES" sz="2800" b="1" smtClean="0">
                <a:solidFill>
                  <a:schemeClr val="bg2"/>
                </a:solidFill>
              </a:rPr>
              <a:t>  </a:t>
            </a:r>
            <a:r>
              <a:rPr lang="es-ES" sz="2800" b="1" err="1" smtClean="0">
                <a:solidFill>
                  <a:schemeClr val="bg2"/>
                </a:solidFill>
              </a:rPr>
              <a:t>u+e</a:t>
            </a:r>
            <a:r>
              <a:rPr lang="es-ES" sz="2800" b="1" smtClean="0">
                <a:solidFill>
                  <a:schemeClr val="bg2"/>
                </a:solidFill>
              </a:rPr>
              <a:t> o la letra i =</a:t>
            </a:r>
            <a:endParaRPr lang="en-US" sz="2800" b="1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sz="2800" b="1" smtClean="0">
                <a:solidFill>
                  <a:schemeClr val="bg2"/>
                </a:solidFill>
              </a:rPr>
              <a:t>2 ¿Qué es un </a:t>
            </a:r>
            <a:r>
              <a:rPr lang="en-US" sz="2800" b="1" err="1" smtClean="0">
                <a:solidFill>
                  <a:schemeClr val="bg2"/>
                </a:solidFill>
              </a:rPr>
              <a:t>diptongo</a:t>
            </a:r>
            <a:r>
              <a:rPr lang="en-US" sz="2800" b="1" smtClean="0">
                <a:solidFill>
                  <a:schemeClr val="bg2"/>
                </a:solidFill>
              </a:rPr>
              <a:t>?</a:t>
            </a:r>
          </a:p>
          <a:p>
            <a:pPr>
              <a:buNone/>
            </a:pPr>
            <a:r>
              <a:rPr lang="es-ES" sz="2800" b="1" smtClean="0">
                <a:solidFill>
                  <a:schemeClr val="bg2"/>
                </a:solidFill>
              </a:rPr>
              <a:t>Es la unión de dos vocales en una misma silaba, siendo al menos una de ellas débil, sin importar el orden.</a:t>
            </a:r>
            <a:endParaRPr lang="en-US" sz="2800" b="1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dirty="0" smtClean="0">
                <a:solidFill>
                  <a:schemeClr val="bg2"/>
                </a:solidFill>
              </a:rPr>
              <a:t>3 </a:t>
            </a:r>
            <a:r>
              <a:rPr lang="en-US" sz="3900" dirty="0" smtClean="0">
                <a:solidFill>
                  <a:schemeClr val="bg2"/>
                </a:solidFill>
              </a:rPr>
              <a:t>¿Cuántos diptongos hay en español? ¿Cuáles son?</a:t>
            </a:r>
          </a:p>
          <a:p>
            <a:pPr>
              <a:buNone/>
            </a:pPr>
            <a:r>
              <a:rPr lang="en-US" sz="3900" dirty="0" smtClean="0">
                <a:solidFill>
                  <a:schemeClr val="bg2"/>
                </a:solidFill>
              </a:rPr>
              <a:t>       Hay 14 diptongos</a:t>
            </a:r>
            <a:r>
              <a:rPr lang="en-US" sz="2400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2"/>
                </a:solidFill>
              </a:rPr>
              <a:t>	</a:t>
            </a:r>
            <a:r>
              <a:rPr lang="en-US" sz="4400" dirty="0" smtClean="0">
                <a:solidFill>
                  <a:schemeClr val="bg2"/>
                </a:solidFill>
              </a:rPr>
              <a:t>[ai] </a:t>
            </a:r>
            <a:r>
              <a:rPr lang="en-US" sz="4400" dirty="0" smtClean="0">
                <a:solidFill>
                  <a:schemeClr val="bg2"/>
                </a:solidFill>
              </a:rPr>
              <a:t>Como </a:t>
            </a:r>
            <a:r>
              <a:rPr lang="en-US" sz="4400" dirty="0" smtClean="0">
                <a:solidFill>
                  <a:schemeClr val="bg2"/>
                </a:solidFill>
              </a:rPr>
              <a:t>en paisaje→ pai-sa-je ia  ma-gia iu-triun-far</a:t>
            </a:r>
            <a:br>
              <a:rPr lang="en-US" sz="4400" dirty="0" smtClean="0">
                <a:solidFill>
                  <a:schemeClr val="bg2"/>
                </a:solidFill>
              </a:rPr>
            </a:br>
            <a:r>
              <a:rPr lang="en-US" sz="4400" dirty="0" smtClean="0">
                <a:solidFill>
                  <a:schemeClr val="bg2"/>
                </a:solidFill>
              </a:rPr>
              <a:t>[ei] como en peine → pei-ne </a:t>
            </a:r>
            <a:br>
              <a:rPr lang="en-US" sz="4400" dirty="0" smtClean="0">
                <a:solidFill>
                  <a:schemeClr val="bg2"/>
                </a:solidFill>
              </a:rPr>
            </a:br>
            <a:r>
              <a:rPr lang="en-US" sz="4400" dirty="0" smtClean="0">
                <a:solidFill>
                  <a:schemeClr val="bg2"/>
                </a:solidFill>
              </a:rPr>
              <a:t>[oi] como en androide → an-droi-de </a:t>
            </a:r>
            <a:br>
              <a:rPr lang="en-US" sz="4400" dirty="0" smtClean="0">
                <a:solidFill>
                  <a:schemeClr val="bg2"/>
                </a:solidFill>
              </a:rPr>
            </a:br>
            <a:r>
              <a:rPr lang="en-US" sz="4400" dirty="0" smtClean="0">
                <a:solidFill>
                  <a:schemeClr val="bg2"/>
                </a:solidFill>
              </a:rPr>
              <a:t>[au] como en pausa → pau-sa </a:t>
            </a:r>
            <a:br>
              <a:rPr lang="en-US" sz="4400" dirty="0" smtClean="0">
                <a:solidFill>
                  <a:schemeClr val="bg2"/>
                </a:solidFill>
              </a:rPr>
            </a:br>
            <a:r>
              <a:rPr lang="en-US" sz="4400" dirty="0" smtClean="0">
                <a:solidFill>
                  <a:schemeClr val="bg2"/>
                </a:solidFill>
              </a:rPr>
              <a:t>[eu] como en feudo→ feu-do </a:t>
            </a:r>
            <a:r>
              <a:rPr lang="en-US" sz="2400" dirty="0" smtClean="0">
                <a:solidFill>
                  <a:schemeClr val="bg2"/>
                </a:solidFill>
              </a:rPr>
              <a:t/>
            </a:r>
            <a:br>
              <a:rPr lang="en-US" sz="2400" dirty="0" smtClean="0">
                <a:solidFill>
                  <a:schemeClr val="bg2"/>
                </a:solidFill>
              </a:rPr>
            </a:b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Tema uno de Ortografía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mtClean="0">
                <a:solidFill>
                  <a:schemeClr val="bg2"/>
                </a:solidFill>
              </a:rPr>
              <a:t>[ou] como en bou → bou [ia] como en comedia → co-me-dia </a:t>
            </a:r>
            <a:br>
              <a:rPr lang="en-US" smtClean="0">
                <a:solidFill>
                  <a:schemeClr val="bg2"/>
                </a:solidFill>
              </a:rPr>
            </a:br>
            <a:r>
              <a:rPr lang="en-US" smtClean="0">
                <a:solidFill>
                  <a:schemeClr val="bg2"/>
                </a:solidFill>
              </a:rPr>
              <a:t>[ie] como en tierra → tie-rra </a:t>
            </a:r>
            <a:br>
              <a:rPr lang="en-US" smtClean="0">
                <a:solidFill>
                  <a:schemeClr val="bg2"/>
                </a:solidFill>
              </a:rPr>
            </a:br>
            <a:r>
              <a:rPr lang="en-US" smtClean="0">
                <a:solidFill>
                  <a:schemeClr val="bg2"/>
                </a:solidFill>
              </a:rPr>
              <a:t>[io] como en piojo → pio-jo </a:t>
            </a:r>
            <a:br>
              <a:rPr lang="en-US" smtClean="0">
                <a:solidFill>
                  <a:schemeClr val="bg2"/>
                </a:solidFill>
              </a:rPr>
            </a:br>
            <a:r>
              <a:rPr lang="en-US" smtClean="0">
                <a:solidFill>
                  <a:schemeClr val="bg2"/>
                </a:solidFill>
              </a:rPr>
              <a:t>[ua] como en recua → re-cua </a:t>
            </a:r>
            <a:br>
              <a:rPr lang="en-US" smtClean="0">
                <a:solidFill>
                  <a:schemeClr val="bg2"/>
                </a:solidFill>
              </a:rPr>
            </a:br>
            <a:r>
              <a:rPr lang="en-US" smtClean="0">
                <a:solidFill>
                  <a:schemeClr val="bg2"/>
                </a:solidFill>
              </a:rPr>
              <a:t>[ue] como en juego → jue-go </a:t>
            </a:r>
            <a:br>
              <a:rPr lang="en-US" smtClean="0">
                <a:solidFill>
                  <a:schemeClr val="bg2"/>
                </a:solidFill>
              </a:rPr>
            </a:br>
            <a:r>
              <a:rPr lang="en-US" smtClean="0">
                <a:solidFill>
                  <a:schemeClr val="bg2"/>
                </a:solidFill>
              </a:rPr>
              <a:t>[uo] como en residuo → re-si-duo</a:t>
            </a:r>
          </a:p>
          <a:p>
            <a:pPr>
              <a:buNone/>
            </a:pPr>
            <a:r>
              <a:rPr lang="en-US" smtClean="0">
                <a:solidFill>
                  <a:schemeClr val="bg2"/>
                </a:solidFill>
              </a:rPr>
              <a:t>	[iu] como en ciudad → ciu-dad </a:t>
            </a:r>
            <a:br>
              <a:rPr lang="en-US" smtClean="0">
                <a:solidFill>
                  <a:schemeClr val="bg2"/>
                </a:solidFill>
              </a:rPr>
            </a:br>
            <a:r>
              <a:rPr lang="en-US" smtClean="0">
                <a:solidFill>
                  <a:schemeClr val="bg2"/>
                </a:solidFill>
              </a:rPr>
              <a:t>[ui] como en cuidado → cui-da-do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2"/>
                </a:solidFill>
              </a:rPr>
              <a:t>1 ¿Qué es un triptongo? Define y da ejemplos:</a:t>
            </a:r>
          </a:p>
          <a:p>
            <a:pPr>
              <a:buNone/>
            </a:pPr>
            <a:r>
              <a:rPr lang="es-ES" sz="3600" b="1" dirty="0" smtClean="0">
                <a:solidFill>
                  <a:schemeClr val="bg2"/>
                </a:solidFill>
              </a:rPr>
              <a:t>Es una combinación compleja de tres vocales en la misma sílaba.</a:t>
            </a:r>
            <a:endParaRPr lang="en-US" sz="3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2"/>
                </a:solidFill>
              </a:rPr>
              <a:t>Abreviáis , Abreviéis, Acahual, Anunciáis</a:t>
            </a:r>
          </a:p>
          <a:p>
            <a:pPr>
              <a:buNone/>
            </a:pPr>
            <a:endParaRPr lang="en-US" sz="3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2"/>
                </a:solidFill>
              </a:rPr>
              <a:t>2 ¿Qué es la tilde? ¿para qué sirve?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2"/>
                </a:solidFill>
              </a:rPr>
              <a:t>EL acento, es una</a:t>
            </a:r>
            <a:r>
              <a:rPr lang="es-ES" sz="3600" b="1" dirty="0" smtClean="0">
                <a:solidFill>
                  <a:schemeClr val="bg2"/>
                </a:solidFill>
              </a:rPr>
              <a:t> </a:t>
            </a:r>
            <a:r>
              <a:rPr lang="es-ES" sz="3600" b="1" i="1" dirty="0" smtClean="0">
                <a:solidFill>
                  <a:schemeClr val="bg2"/>
                </a:solidFill>
              </a:rPr>
              <a:t>tilde que </a:t>
            </a:r>
            <a:r>
              <a:rPr lang="es-ES" sz="3600" b="1" dirty="0" smtClean="0">
                <a:solidFill>
                  <a:schemeClr val="bg2"/>
                </a:solidFill>
              </a:rPr>
              <a:t>irve para diferenciar cual es la sílaba más fuerte en una palabra.</a:t>
            </a:r>
          </a:p>
          <a:p>
            <a:pPr>
              <a:buNone/>
            </a:pPr>
            <a:r>
              <a:rPr lang="es-ES" sz="3600" b="1" dirty="0" smtClean="0">
                <a:solidFill>
                  <a:schemeClr val="bg2"/>
                </a:solidFill>
              </a:rPr>
              <a:t>Por ejemplo: Llegamos más lejos, mas no los encontramos. </a:t>
            </a:r>
            <a:endParaRPr lang="en-US" sz="3600" b="1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sz="3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2"/>
                </a:solidFill>
              </a:rPr>
              <a:t>3</a:t>
            </a:r>
            <a:r>
              <a:rPr lang="en-US" sz="3600" b="1" dirty="0" smtClean="0">
                <a:solidFill>
                  <a:schemeClr val="bg2"/>
                </a:solidFill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</a:rPr>
              <a:t>¿Qué es una sílaba? Define y da ejemplos</a:t>
            </a:r>
          </a:p>
          <a:p>
            <a:pPr>
              <a:buNone/>
            </a:pPr>
            <a:r>
              <a:rPr lang="es-ES" sz="3600" b="1" dirty="0" smtClean="0">
                <a:solidFill>
                  <a:schemeClr val="bg2"/>
                </a:solidFill>
              </a:rPr>
              <a:t>Es el conjunto de letras que se pronuncian juntas en una sola emisión de voz.</a:t>
            </a:r>
            <a:br>
              <a:rPr lang="es-ES" sz="3600" b="1" dirty="0" smtClean="0">
                <a:solidFill>
                  <a:schemeClr val="bg2"/>
                </a:solidFill>
              </a:rPr>
            </a:br>
            <a:r>
              <a:rPr lang="es-ES" sz="3600" b="1" dirty="0" smtClean="0">
                <a:solidFill>
                  <a:schemeClr val="bg2"/>
                </a:solidFill>
              </a:rPr>
              <a:t>Ejemplo:  man - za - na, pe - lo - ta</a:t>
            </a:r>
            <a:endParaRPr lang="en-US" sz="3600" b="1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bg1"/>
                </a:solidFill>
              </a:rPr>
              <a:t>Tema uno de Ortografía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Busca las reglas para dividir las palabras en sílabas. Hay al menos 6 de ellas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Toda sílaba debe contener por lo menos una vocal.</a:t>
            </a:r>
            <a:br>
              <a:rPr lang="es-ES" sz="2800" dirty="0" smtClean="0">
                <a:solidFill>
                  <a:schemeClr val="bg1"/>
                </a:solidFill>
              </a:rPr>
            </a:br>
            <a:endParaRPr lang="es-ES" sz="2800" dirty="0" smtClean="0">
              <a:solidFill>
                <a:schemeClr val="bg1"/>
              </a:solidFill>
            </a:endParaRPr>
          </a:p>
          <a:p>
            <a:pPr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Los grupos consonánticos: br, bl, cn, cr, cl, dr, fr, fl, gr, gl, ll, pr, pl ,tr ,rr ,ch no pueden separarse al dividir en sílabas.</a:t>
            </a:r>
            <a:br>
              <a:rPr lang="es-ES" sz="2800" dirty="0" smtClean="0">
                <a:solidFill>
                  <a:schemeClr val="bg1"/>
                </a:solidFill>
              </a:rPr>
            </a:br>
            <a:endParaRPr lang="es-ES" sz="2800" dirty="0" smtClean="0">
              <a:solidFill>
                <a:schemeClr val="bg1"/>
              </a:solidFill>
            </a:endParaRPr>
          </a:p>
          <a:p>
            <a:pPr>
              <a:buFont typeface="+mj-lt"/>
              <a:buAutoNum type="arabicPeriod"/>
            </a:pPr>
            <a:r>
              <a:rPr lang="es-ES" sz="2800" dirty="0" smtClean="0">
                <a:solidFill>
                  <a:schemeClr val="bg1"/>
                </a:solidFill>
              </a:rPr>
              <a:t>Cuando una consonante se encuentra entre dos vocales, se une a la segunda vocal.</a:t>
            </a:r>
            <a:r>
              <a:rPr lang="es-ES" sz="1800" dirty="0" smtClean="0">
                <a:solidFill>
                  <a:srgbClr val="FFFF00"/>
                </a:solidFill>
              </a:rPr>
              <a:t/>
            </a:r>
            <a:br>
              <a:rPr lang="es-ES" sz="1800" dirty="0" smtClean="0">
                <a:solidFill>
                  <a:srgbClr val="FFFF00"/>
                </a:solidFill>
              </a:rPr>
            </a:br>
            <a:r>
              <a:rPr lang="es-ES" sz="1800" dirty="0" smtClean="0">
                <a:solidFill>
                  <a:srgbClr val="FFFF00"/>
                </a:solidFill>
              </a:rPr>
              <a:t> 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Tema uno de Ortografía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err="1" smtClean="0">
                <a:solidFill>
                  <a:schemeClr val="bg2"/>
                </a:solidFill>
              </a:rPr>
              <a:t>4.Cuando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smtClean="0">
                <a:solidFill>
                  <a:schemeClr val="bg2"/>
                </a:solidFill>
              </a:rPr>
              <a:t>hay dos consonantes entre dos vocales, cada vocal se une a una consonante, excepto los grupos consonánticos inseparables.</a:t>
            </a:r>
          </a:p>
          <a:p>
            <a:pPr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s-ES" dirty="0" err="1" smtClean="0">
                <a:solidFill>
                  <a:schemeClr val="bg2"/>
                </a:solidFill>
              </a:rPr>
              <a:t>5.L</a:t>
            </a:r>
            <a:r>
              <a:rPr lang="pt-BR" dirty="0" smtClean="0">
                <a:solidFill>
                  <a:schemeClr val="bg2"/>
                </a:solidFill>
              </a:rPr>
              <a:t>a letra h seguida o precedida de consonante, se divide separando ambas letras.</a:t>
            </a:r>
            <a:br>
              <a:rPr lang="pt-BR" dirty="0" smtClean="0">
                <a:solidFill>
                  <a:schemeClr val="bg2"/>
                </a:solidFill>
              </a:rPr>
            </a:br>
            <a:r>
              <a:rPr lang="es-ES" dirty="0" smtClean="0">
                <a:solidFill>
                  <a:schemeClr val="bg2"/>
                </a:solidFill>
              </a:rPr>
              <a:t/>
            </a:r>
            <a:br>
              <a:rPr lang="es-ES" dirty="0" smtClean="0">
                <a:solidFill>
                  <a:schemeClr val="bg2"/>
                </a:solidFill>
              </a:rPr>
            </a:br>
            <a:r>
              <a:rPr lang="es-ES" dirty="0" smtClean="0">
                <a:solidFill>
                  <a:schemeClr val="bg2"/>
                </a:solidFill>
              </a:rPr>
              <a:t> </a:t>
            </a:r>
          </a:p>
          <a:p>
            <a:pPr>
              <a:buNone/>
            </a:pPr>
            <a:r>
              <a:rPr lang="es-ES" dirty="0" err="1" smtClean="0">
                <a:solidFill>
                  <a:schemeClr val="bg2"/>
                </a:solidFill>
              </a:rPr>
              <a:t>6.Un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smtClean="0">
                <a:solidFill>
                  <a:schemeClr val="bg2"/>
                </a:solidFill>
              </a:rPr>
              <a:t>diptongo se destruye si se acentúa la vocal cerrada.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778</Words>
  <Application>Microsoft Office PowerPoint</Application>
  <PresentationFormat>On-screen Show (4:3)</PresentationFormat>
  <Paragraphs>192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  <vt:lpstr>Tema uno de Ortografía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uno de Ortografía</dc:title>
  <dc:creator>mlamberri</dc:creator>
  <cp:lastModifiedBy>mlamberri</cp:lastModifiedBy>
  <cp:revision>21</cp:revision>
  <dcterms:created xsi:type="dcterms:W3CDTF">2012-09-05T18:21:36Z</dcterms:created>
  <dcterms:modified xsi:type="dcterms:W3CDTF">2012-09-27T14:30:25Z</dcterms:modified>
</cp:coreProperties>
</file>